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langdevcon.org/" TargetMode="External"/><Relationship Id="rId3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6"/>
          <p:cNvSpPr/>
          <p:nvPr/>
        </p:nvSpPr>
        <p:spPr>
          <a:xfrm>
            <a:off x="-1" y="0"/>
            <a:ext cx="85861" cy="6858000"/>
          </a:xfrm>
          <a:prstGeom prst="rect">
            <a:avLst/>
          </a:prstGeom>
          <a:gradFill>
            <a:gsLst>
              <a:gs pos="0">
                <a:srgbClr val="99BFE9"/>
              </a:gs>
              <a:gs pos="50000">
                <a:srgbClr val="C1D6EF"/>
              </a:gs>
              <a:gs pos="100000">
                <a:srgbClr val="E0EAF7"/>
              </a:gs>
            </a:gsLst>
            <a:path path="circle">
              <a:fillToRect l="62278" t="119636" r="37721" b="-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32652" y="6356350"/>
            <a:ext cx="412070" cy="435735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Rectángulo 10"/>
          <p:cNvSpPr/>
          <p:nvPr/>
        </p:nvSpPr>
        <p:spPr>
          <a:xfrm>
            <a:off x="5997843" y="5735558"/>
            <a:ext cx="6194157" cy="1122441"/>
          </a:xfrm>
          <a:prstGeom prst="rect">
            <a:avLst/>
          </a:prstGeom>
          <a:solidFill>
            <a:srgbClr val="5592C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" name="CuadroTexto 11"/>
          <p:cNvSpPr txBox="1"/>
          <p:nvPr/>
        </p:nvSpPr>
        <p:spPr>
          <a:xfrm>
            <a:off x="4309164" y="5745941"/>
            <a:ext cx="741349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/>
            <a:r>
              <a:t>MODELS 2026. Industry Day</a:t>
            </a:r>
          </a:p>
        </p:txBody>
      </p:sp>
      <p:sp>
        <p:nvSpPr>
          <p:cNvPr id="17" name="CuadroTexto 12"/>
          <p:cNvSpPr txBox="1"/>
          <p:nvPr/>
        </p:nvSpPr>
        <p:spPr>
          <a:xfrm>
            <a:off x="8032512" y="6062924"/>
            <a:ext cx="369014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FFFFFF"/>
                </a:solidFill>
              </a:defRPr>
            </a:pPr>
            <a:r>
              <a:t>Torremolinos, 6</a:t>
            </a:r>
            <a:r>
              <a:rPr baseline="30000"/>
              <a:t>th</a:t>
            </a:r>
            <a:r>
              <a:t> of October, 2026</a:t>
            </a:r>
          </a:p>
        </p:txBody>
      </p:sp>
      <p:sp>
        <p:nvSpPr>
          <p:cNvPr id="18" name="Title"/>
          <p:cNvSpPr txBox="1"/>
          <p:nvPr>
            <p:ph type="title" hasCustomPrompt="1"/>
          </p:nvPr>
        </p:nvSpPr>
        <p:spPr>
          <a:xfrm>
            <a:off x="558081" y="700032"/>
            <a:ext cx="6261316" cy="238760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</a:t>
            </a:r>
          </a:p>
        </p:txBody>
      </p:sp>
      <p:sp>
        <p:nvSpPr>
          <p:cNvPr id="19" name="Body Level One…"/>
          <p:cNvSpPr txBox="1"/>
          <p:nvPr>
            <p:ph type="body" sz="quarter" idx="1" hasCustomPrompt="1"/>
          </p:nvPr>
        </p:nvSpPr>
        <p:spPr>
          <a:xfrm>
            <a:off x="558081" y="3179708"/>
            <a:ext cx="6261316" cy="15434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2000"/>
            </a:lvl1pPr>
            <a:lvl2pPr marL="0" indent="457200">
              <a:buSzTx/>
              <a:buNone/>
              <a:defRPr sz="2000"/>
            </a:lvl2pPr>
            <a:lvl3pPr marL="0" indent="914400">
              <a:buSzTx/>
              <a:buNone/>
              <a:defRPr sz="2000"/>
            </a:lvl3pPr>
            <a:lvl4pPr marL="0" indent="1371600">
              <a:buSzTx/>
              <a:buNone/>
              <a:defRPr sz="2000"/>
            </a:lvl4pPr>
            <a:lvl5pPr marL="0" indent="1828800">
              <a:buSzTx/>
              <a:buNone/>
              <a:defRPr sz="2000"/>
            </a:lvl5pPr>
          </a:lstStyle>
          <a:p>
            <a:pPr/>
            <a:r>
              <a:t>Author / Affiliation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0" name="Rectángulo 14"/>
          <p:cNvSpPr/>
          <p:nvPr/>
        </p:nvSpPr>
        <p:spPr>
          <a:xfrm>
            <a:off x="5731197" y="5581353"/>
            <a:ext cx="2016320" cy="1276647"/>
          </a:xfrm>
          <a:prstGeom prst="rect">
            <a:avLst/>
          </a:prstGeom>
          <a:solidFill>
            <a:srgbClr val="FFFFFF"/>
          </a:solidFill>
          <a:ln w="1905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ln w="9525" cap="flat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</a:defRPr>
            </a:pPr>
          </a:p>
        </p:txBody>
      </p:sp>
      <p:pic>
        <p:nvPicPr>
          <p:cNvPr id="21" name="Imagen 15" descr="Imagen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31197" y="4687478"/>
            <a:ext cx="2016319" cy="2132122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10"/>
          <p:cNvSpPr/>
          <p:nvPr/>
        </p:nvSpPr>
        <p:spPr>
          <a:xfrm>
            <a:off x="5959097" y="5735558"/>
            <a:ext cx="6232903" cy="1122441"/>
          </a:xfrm>
          <a:prstGeom prst="rect">
            <a:avLst/>
          </a:prstGeom>
          <a:solidFill>
            <a:srgbClr val="5592C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0" name="Title"/>
          <p:cNvSpPr txBox="1"/>
          <p:nvPr>
            <p:ph type="title" hasCustomPrompt="1"/>
          </p:nvPr>
        </p:nvSpPr>
        <p:spPr>
          <a:xfrm>
            <a:off x="558081" y="700032"/>
            <a:ext cx="6261316" cy="2387601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</a:t>
            </a:r>
          </a:p>
        </p:txBody>
      </p:sp>
      <p:sp>
        <p:nvSpPr>
          <p:cNvPr id="31" name="Body Level One…"/>
          <p:cNvSpPr txBox="1"/>
          <p:nvPr>
            <p:ph type="body" sz="quarter" idx="1" hasCustomPrompt="1"/>
          </p:nvPr>
        </p:nvSpPr>
        <p:spPr>
          <a:xfrm>
            <a:off x="558081" y="3179708"/>
            <a:ext cx="6261316" cy="1543400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2000"/>
            </a:lvl1pPr>
            <a:lvl2pPr marL="0" indent="457200">
              <a:buSzTx/>
              <a:buNone/>
              <a:defRPr sz="2000"/>
            </a:lvl2pPr>
            <a:lvl3pPr marL="0" indent="914400">
              <a:buSzTx/>
              <a:buNone/>
              <a:defRPr sz="2000"/>
            </a:lvl3pPr>
            <a:lvl4pPr marL="0" indent="1371600">
              <a:buSzTx/>
              <a:buNone/>
              <a:defRPr sz="2000"/>
            </a:lvl4pPr>
            <a:lvl5pPr marL="0" indent="1828800">
              <a:buSzTx/>
              <a:buNone/>
              <a:defRPr sz="2000"/>
            </a:lvl5pPr>
          </a:lstStyle>
          <a:p>
            <a:pPr/>
            <a:r>
              <a:t>Author / Affiliation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2" name="CuadroTexto 7"/>
          <p:cNvSpPr txBox="1"/>
          <p:nvPr/>
        </p:nvSpPr>
        <p:spPr>
          <a:xfrm>
            <a:off x="4309164" y="5745941"/>
            <a:ext cx="741349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/>
            <a:r>
              <a:t>MODELS 2026. Industry Day</a:t>
            </a:r>
          </a:p>
        </p:txBody>
      </p:sp>
      <p:sp>
        <p:nvSpPr>
          <p:cNvPr id="33" name="CuadroTexto 8"/>
          <p:cNvSpPr txBox="1"/>
          <p:nvPr/>
        </p:nvSpPr>
        <p:spPr>
          <a:xfrm>
            <a:off x="8032512" y="6062924"/>
            <a:ext cx="369014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FFFFFF"/>
                </a:solidFill>
              </a:defRPr>
            </a:pPr>
            <a:r>
              <a:t>Torremolinos, 6</a:t>
            </a:r>
            <a:r>
              <a:rPr baseline="30000"/>
              <a:t>th</a:t>
            </a:r>
            <a:r>
              <a:t> of October, 2026</a:t>
            </a:r>
          </a:p>
        </p:txBody>
      </p:sp>
      <p:sp>
        <p:nvSpPr>
          <p:cNvPr id="34" name="Rectángulo 15"/>
          <p:cNvSpPr/>
          <p:nvPr/>
        </p:nvSpPr>
        <p:spPr>
          <a:xfrm>
            <a:off x="5731197" y="5581353"/>
            <a:ext cx="2016320" cy="1276647"/>
          </a:xfrm>
          <a:prstGeom prst="rect">
            <a:avLst/>
          </a:prstGeom>
          <a:solidFill>
            <a:srgbClr val="FFFFFF"/>
          </a:solidFill>
          <a:ln w="1905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ln w="9525" cap="flat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</a:defRPr>
            </a:pPr>
          </a:p>
        </p:txBody>
      </p:sp>
      <p:pic>
        <p:nvPicPr>
          <p:cNvPr id="35" name="Imagen 14" descr="Imagen 1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31197" y="4687478"/>
            <a:ext cx="2016319" cy="2132122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ángulo 6"/>
          <p:cNvSpPr/>
          <p:nvPr/>
        </p:nvSpPr>
        <p:spPr>
          <a:xfrm>
            <a:off x="-1" y="0"/>
            <a:ext cx="85861" cy="6858000"/>
          </a:xfrm>
          <a:prstGeom prst="rect">
            <a:avLst/>
          </a:prstGeom>
          <a:gradFill>
            <a:gsLst>
              <a:gs pos="0">
                <a:srgbClr val="99BFE9"/>
              </a:gs>
              <a:gs pos="50000">
                <a:srgbClr val="C1D6EF"/>
              </a:gs>
              <a:gs pos="100000">
                <a:srgbClr val="E0EAF7"/>
              </a:gs>
            </a:gsLst>
            <a:path path="circle">
              <a:fillToRect l="62278" t="119636" r="37721" b="-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53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32652" y="6356350"/>
            <a:ext cx="412070" cy="435735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Title Text"/>
          <p:cNvSpPr txBox="1"/>
          <p:nvPr>
            <p:ph type="title"/>
          </p:nvPr>
        </p:nvSpPr>
        <p:spPr>
          <a:xfrm>
            <a:off x="4254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55" name="Body Level One…"/>
          <p:cNvSpPr txBox="1"/>
          <p:nvPr>
            <p:ph type="body" sz="quarter" idx="1"/>
          </p:nvPr>
        </p:nvSpPr>
        <p:spPr>
          <a:xfrm>
            <a:off x="4254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/>
          <p:cNvSpPr txBox="1"/>
          <p:nvPr>
            <p:ph type="title"/>
          </p:nvPr>
        </p:nvSpPr>
        <p:spPr>
          <a:xfrm>
            <a:off x="397936" y="365125"/>
            <a:ext cx="10483424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4" name="Body Level One…"/>
          <p:cNvSpPr txBox="1"/>
          <p:nvPr>
            <p:ph type="body" sz="half" idx="1"/>
          </p:nvPr>
        </p:nvSpPr>
        <p:spPr>
          <a:xfrm>
            <a:off x="4318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ángulo 6"/>
          <p:cNvSpPr/>
          <p:nvPr/>
        </p:nvSpPr>
        <p:spPr>
          <a:xfrm>
            <a:off x="-1" y="0"/>
            <a:ext cx="85861" cy="6858000"/>
          </a:xfrm>
          <a:prstGeom prst="rect">
            <a:avLst/>
          </a:prstGeom>
          <a:gradFill>
            <a:gsLst>
              <a:gs pos="0">
                <a:srgbClr val="99BFE9"/>
              </a:gs>
              <a:gs pos="50000">
                <a:srgbClr val="C1D6EF"/>
              </a:gs>
              <a:gs pos="100000">
                <a:srgbClr val="E0EAF7"/>
              </a:gs>
            </a:gsLst>
            <a:path path="circle">
              <a:fillToRect l="62278" t="119636" r="37721" b="-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73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32652" y="6356350"/>
            <a:ext cx="412070" cy="435735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Title Text"/>
          <p:cNvSpPr txBox="1"/>
          <p:nvPr>
            <p:ph type="title"/>
          </p:nvPr>
        </p:nvSpPr>
        <p:spPr>
          <a:xfrm>
            <a:off x="43231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xfrm>
            <a:off x="11111142" y="6404292"/>
            <a:ext cx="273656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ángulo 8"/>
          <p:cNvSpPr/>
          <p:nvPr/>
        </p:nvSpPr>
        <p:spPr>
          <a:xfrm>
            <a:off x="396240" y="1795145"/>
            <a:ext cx="10687771" cy="3926033"/>
          </a:xfrm>
          <a:prstGeom prst="rect">
            <a:avLst/>
          </a:prstGeom>
          <a:solidFill>
            <a:srgbClr val="22242E"/>
          </a:solidFill>
          <a:ln w="19050">
            <a:solidFill>
              <a:srgbClr val="092937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83" name="Body Level One…"/>
          <p:cNvSpPr txBox="1"/>
          <p:nvPr>
            <p:ph type="body" idx="1" hasCustomPrompt="1"/>
          </p:nvPr>
        </p:nvSpPr>
        <p:spPr>
          <a:xfrm>
            <a:off x="396240" y="1795145"/>
            <a:ext cx="10687771" cy="3926033"/>
          </a:xfrm>
          <a:prstGeom prst="rect">
            <a:avLst/>
          </a:prstGeom>
          <a:solidFill>
            <a:srgbClr val="F2F2F2"/>
          </a:solidFill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None/>
              <a:defRPr sz="1600">
                <a:latin typeface="Fira Code Light Regular"/>
                <a:ea typeface="Fira Code Light Regular"/>
                <a:cs typeface="Fira Code Light Regular"/>
                <a:sym typeface="Fira Code Light Regular"/>
              </a:defRPr>
            </a:lvl1pPr>
            <a:lvl2pPr marL="660400" indent="-203200">
              <a:lnSpc>
                <a:spcPct val="100000"/>
              </a:lnSpc>
              <a:spcBef>
                <a:spcPts val="0"/>
              </a:spcBef>
              <a:defRPr sz="1600">
                <a:latin typeface="Fira Code Light Regular"/>
                <a:ea typeface="Fira Code Light Regular"/>
                <a:cs typeface="Fira Code Light Regular"/>
                <a:sym typeface="Fira Code Light Regular"/>
              </a:defRPr>
            </a:lvl2pPr>
            <a:lvl3pPr marL="1117600" indent="-203200">
              <a:lnSpc>
                <a:spcPct val="100000"/>
              </a:lnSpc>
              <a:spcBef>
                <a:spcPts val="0"/>
              </a:spcBef>
              <a:defRPr sz="1600">
                <a:latin typeface="Fira Code Light Regular"/>
                <a:ea typeface="Fira Code Light Regular"/>
                <a:cs typeface="Fira Code Light Regular"/>
                <a:sym typeface="Fira Code Light Regular"/>
              </a:defRPr>
            </a:lvl3pPr>
            <a:lvl4pPr marL="1574800" indent="-203200">
              <a:lnSpc>
                <a:spcPct val="100000"/>
              </a:lnSpc>
              <a:spcBef>
                <a:spcPts val="0"/>
              </a:spcBef>
              <a:defRPr sz="1600">
                <a:latin typeface="Fira Code Light Regular"/>
                <a:ea typeface="Fira Code Light Regular"/>
                <a:cs typeface="Fira Code Light Regular"/>
                <a:sym typeface="Fira Code Light Regular"/>
              </a:defRPr>
            </a:lvl4pPr>
            <a:lvl5pPr marL="2032000" indent="-203200">
              <a:lnSpc>
                <a:spcPct val="100000"/>
              </a:lnSpc>
              <a:spcBef>
                <a:spcPts val="0"/>
              </a:spcBef>
              <a:defRPr sz="1600">
                <a:latin typeface="Fira Code Light Regular"/>
                <a:ea typeface="Fira Code Light Regular"/>
                <a:cs typeface="Fira Code Light Regular"/>
                <a:sym typeface="Fira Code Light Regular"/>
              </a:defRPr>
            </a:lvl5pPr>
          </a:lstStyle>
          <a:p>
            <a:pPr/>
            <a:r>
              <a:t>10 Code Sample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Code sample"/>
          <p:cNvSpPr txBox="1"/>
          <p:nvPr>
            <p:ph type="title" hasCustomPrompt="1"/>
          </p:nvPr>
        </p:nvSpPr>
        <p:spPr>
          <a:xfrm>
            <a:off x="396240" y="365125"/>
            <a:ext cx="10687771" cy="1325563"/>
          </a:xfrm>
          <a:prstGeom prst="rect">
            <a:avLst/>
          </a:prstGeom>
        </p:spPr>
        <p:txBody>
          <a:bodyPr/>
          <a:lstStyle/>
          <a:p>
            <a:pPr/>
            <a:r>
              <a:t>Code sample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ángulo 6"/>
          <p:cNvSpPr/>
          <p:nvPr/>
        </p:nvSpPr>
        <p:spPr>
          <a:xfrm>
            <a:off x="-1" y="0"/>
            <a:ext cx="85861" cy="6858000"/>
          </a:xfrm>
          <a:prstGeom prst="rect">
            <a:avLst/>
          </a:prstGeom>
          <a:gradFill>
            <a:gsLst>
              <a:gs pos="0">
                <a:srgbClr val="99BFE9"/>
              </a:gs>
              <a:gs pos="50000">
                <a:srgbClr val="C1D6EF"/>
              </a:gs>
              <a:gs pos="100000">
                <a:srgbClr val="E0EAF7"/>
              </a:gs>
            </a:gsLst>
            <a:path path="circle">
              <a:fillToRect l="62278" t="119636" r="37721" b="-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93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32652" y="6356350"/>
            <a:ext cx="412070" cy="435735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losing"/>
          <p:cNvSpPr txBox="1"/>
          <p:nvPr>
            <p:ph type="title" hasCustomPrompt="1"/>
          </p:nvPr>
        </p:nvSpPr>
        <p:spPr>
          <a:xfrm>
            <a:off x="561814" y="700032"/>
            <a:ext cx="10507851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Closing</a:t>
            </a:r>
          </a:p>
        </p:txBody>
      </p:sp>
      <p:sp>
        <p:nvSpPr>
          <p:cNvPr id="102" name="Body Level One…"/>
          <p:cNvSpPr txBox="1"/>
          <p:nvPr>
            <p:ph type="body" sz="quarter" idx="1" hasCustomPrompt="1"/>
          </p:nvPr>
        </p:nvSpPr>
        <p:spPr>
          <a:xfrm>
            <a:off x="561814" y="3179708"/>
            <a:ext cx="10507851" cy="15434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 sz="2400"/>
            </a:lvl1pPr>
            <a:lvl2pPr marL="0" indent="457200" algn="ctr">
              <a:buSzTx/>
              <a:buNone/>
              <a:defRPr sz="2400"/>
            </a:lvl2pPr>
            <a:lvl3pPr marL="0" indent="914400" algn="ctr">
              <a:buSzTx/>
              <a:buNone/>
              <a:defRPr sz="2400"/>
            </a:lvl3pPr>
            <a:lvl4pPr marL="0" indent="1371600" algn="ctr">
              <a:buSzTx/>
              <a:buNone/>
              <a:defRPr sz="2400"/>
            </a:lvl4pPr>
            <a:lvl5pPr marL="0" indent="1828800" algn="ctr">
              <a:buSzTx/>
              <a:buNone/>
              <a:defRPr sz="2400"/>
            </a:lvl5pPr>
          </a:lstStyle>
          <a:p>
            <a:pPr/>
            <a:r>
              <a:t>CTA | Links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3" name="CuadroTexto 7"/>
          <p:cNvSpPr txBox="1"/>
          <p:nvPr/>
        </p:nvSpPr>
        <p:spPr>
          <a:xfrm>
            <a:off x="9202515" y="6062924"/>
            <a:ext cx="246190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FFFFFF"/>
                </a:solidFill>
              </a:defRPr>
            </a:pP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2" invalidUrl="" action="" tgtFrame="" tooltip="" history="1" highlightClick="0" endSnd="0"/>
              </a:rPr>
              <a:t>https://langdevcon.org</a:t>
            </a:r>
            <a:r>
              <a:t> </a:t>
            </a:r>
          </a:p>
        </p:txBody>
      </p:sp>
      <p:sp>
        <p:nvSpPr>
          <p:cNvPr id="104" name="CuadroTexto 8"/>
          <p:cNvSpPr txBox="1"/>
          <p:nvPr/>
        </p:nvSpPr>
        <p:spPr>
          <a:xfrm>
            <a:off x="7974276" y="5735558"/>
            <a:ext cx="369014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/>
            <a:r>
              <a:t>[City] 17-19 October, 2026</a:t>
            </a:r>
          </a:p>
        </p:txBody>
      </p:sp>
      <p:sp>
        <p:nvSpPr>
          <p:cNvPr id="105" name="Rectángulo 10"/>
          <p:cNvSpPr/>
          <p:nvPr/>
        </p:nvSpPr>
        <p:spPr>
          <a:xfrm>
            <a:off x="5222928" y="5735558"/>
            <a:ext cx="6969071" cy="1122441"/>
          </a:xfrm>
          <a:prstGeom prst="rect">
            <a:avLst/>
          </a:prstGeom>
          <a:solidFill>
            <a:srgbClr val="5592C3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" name="CuadroTexto 13"/>
          <p:cNvSpPr txBox="1"/>
          <p:nvPr/>
        </p:nvSpPr>
        <p:spPr>
          <a:xfrm>
            <a:off x="4309164" y="5745941"/>
            <a:ext cx="741349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>
                <a:solidFill>
                  <a:srgbClr val="FFFFFF"/>
                </a:solidFill>
              </a:defRPr>
            </a:lvl1pPr>
          </a:lstStyle>
          <a:p>
            <a:pPr/>
            <a:r>
              <a:t>MODELS 2026. Industry Day</a:t>
            </a:r>
          </a:p>
        </p:txBody>
      </p:sp>
      <p:sp>
        <p:nvSpPr>
          <p:cNvPr id="107" name="CuadroTexto 14"/>
          <p:cNvSpPr txBox="1"/>
          <p:nvPr/>
        </p:nvSpPr>
        <p:spPr>
          <a:xfrm>
            <a:off x="8032512" y="6062924"/>
            <a:ext cx="369014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solidFill>
                  <a:srgbClr val="FFFFFF"/>
                </a:solidFill>
              </a:defRPr>
            </a:pPr>
            <a:r>
              <a:t>Torremolinos, 6</a:t>
            </a:r>
            <a:r>
              <a:rPr baseline="30000"/>
              <a:t>th</a:t>
            </a:r>
            <a:r>
              <a:t> of October, 2026</a:t>
            </a:r>
          </a:p>
        </p:txBody>
      </p:sp>
      <p:sp>
        <p:nvSpPr>
          <p:cNvPr id="108" name="Rectángulo 15"/>
          <p:cNvSpPr/>
          <p:nvPr/>
        </p:nvSpPr>
        <p:spPr>
          <a:xfrm>
            <a:off x="4703983" y="5581353"/>
            <a:ext cx="2016320" cy="1276647"/>
          </a:xfrm>
          <a:prstGeom prst="rect">
            <a:avLst/>
          </a:prstGeom>
          <a:solidFill>
            <a:srgbClr val="FFFFFF"/>
          </a:solidFill>
          <a:ln w="1905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ln w="9525" cap="flat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</a:defRPr>
            </a:pPr>
          </a:p>
        </p:txBody>
      </p:sp>
      <p:pic>
        <p:nvPicPr>
          <p:cNvPr id="109" name="Imagen 16" descr="Imagen 1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03984" y="4687478"/>
            <a:ext cx="2016319" cy="2132122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6"/>
          <p:cNvSpPr/>
          <p:nvPr/>
        </p:nvSpPr>
        <p:spPr>
          <a:xfrm>
            <a:off x="-1" y="0"/>
            <a:ext cx="85861" cy="6858000"/>
          </a:xfrm>
          <a:prstGeom prst="rect">
            <a:avLst/>
          </a:prstGeom>
          <a:gradFill>
            <a:gsLst>
              <a:gs pos="0">
                <a:srgbClr val="99BFE9"/>
              </a:gs>
              <a:gs pos="50000">
                <a:srgbClr val="C1D6EF"/>
              </a:gs>
              <a:gs pos="100000">
                <a:srgbClr val="E0EAF7"/>
              </a:gs>
            </a:gsLst>
            <a:path path="circle">
              <a:fillToRect l="62278" t="119636" r="37721" b="-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" name="Imagen 7" descr="Imagen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32652" y="6356350"/>
            <a:ext cx="412070" cy="43573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/>
          <p:nvPr>
            <p:ph type="title"/>
          </p:nvPr>
        </p:nvSpPr>
        <p:spPr>
          <a:xfrm>
            <a:off x="388110" y="365125"/>
            <a:ext cx="10977314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388110" y="1825625"/>
            <a:ext cx="10977314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091768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5592C3"/>
          </a:solidFill>
          <a:uFillTx/>
          <a:latin typeface="Poppins Regular"/>
          <a:ea typeface="Poppins Regular"/>
          <a:cs typeface="Poppins Regular"/>
          <a:sym typeface="Poppins Regular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5592C3"/>
          </a:solidFill>
          <a:uFillTx/>
          <a:latin typeface="Poppins Regular"/>
          <a:ea typeface="Poppins Regular"/>
          <a:cs typeface="Poppins Regular"/>
          <a:sym typeface="Poppins Regular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5592C3"/>
          </a:solidFill>
          <a:uFillTx/>
          <a:latin typeface="Poppins Regular"/>
          <a:ea typeface="Poppins Regular"/>
          <a:cs typeface="Poppins Regular"/>
          <a:sym typeface="Poppins Regular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5592C3"/>
          </a:solidFill>
          <a:uFillTx/>
          <a:latin typeface="Poppins Regular"/>
          <a:ea typeface="Poppins Regular"/>
          <a:cs typeface="Poppins Regular"/>
          <a:sym typeface="Poppins Regular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5592C3"/>
          </a:solidFill>
          <a:uFillTx/>
          <a:latin typeface="Poppins Regular"/>
          <a:ea typeface="Poppins Regular"/>
          <a:cs typeface="Poppins Regular"/>
          <a:sym typeface="Poppins Regular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5592C3"/>
          </a:solidFill>
          <a:uFillTx/>
          <a:latin typeface="Poppins Regular"/>
          <a:ea typeface="Poppins Regular"/>
          <a:cs typeface="Poppins Regular"/>
          <a:sym typeface="Poppins Regular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5592C3"/>
          </a:solidFill>
          <a:uFillTx/>
          <a:latin typeface="Poppins Regular"/>
          <a:ea typeface="Poppins Regular"/>
          <a:cs typeface="Poppins Regular"/>
          <a:sym typeface="Poppins Regular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5592C3"/>
          </a:solidFill>
          <a:uFillTx/>
          <a:latin typeface="Poppins Regular"/>
          <a:ea typeface="Poppins Regular"/>
          <a:cs typeface="Poppins Regular"/>
          <a:sym typeface="Poppins Regular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5592C3"/>
          </a:solidFill>
          <a:uFillTx/>
          <a:latin typeface="Poppins Regular"/>
          <a:ea typeface="Poppins Regular"/>
          <a:cs typeface="Poppins Regular"/>
          <a:sym typeface="Poppins Regular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0" strike="noStrike" sz="2800" u="none">
          <a:solidFill>
            <a:srgbClr val="000000"/>
          </a:solidFill>
          <a:uFillTx/>
          <a:latin typeface="Abadi"/>
          <a:ea typeface="Abadi"/>
          <a:cs typeface="Abadi"/>
          <a:sym typeface="Abad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0" strike="noStrike" sz="2800" u="none">
          <a:solidFill>
            <a:srgbClr val="000000"/>
          </a:solidFill>
          <a:uFillTx/>
          <a:latin typeface="Abadi"/>
          <a:ea typeface="Abadi"/>
          <a:cs typeface="Abadi"/>
          <a:sym typeface="Abad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0" strike="noStrike" sz="2800" u="none">
          <a:solidFill>
            <a:srgbClr val="000000"/>
          </a:solidFill>
          <a:uFillTx/>
          <a:latin typeface="Abadi"/>
          <a:ea typeface="Abadi"/>
          <a:cs typeface="Abadi"/>
          <a:sym typeface="Abad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0" strike="noStrike" sz="2800" u="none">
          <a:solidFill>
            <a:srgbClr val="000000"/>
          </a:solidFill>
          <a:uFillTx/>
          <a:latin typeface="Abadi"/>
          <a:ea typeface="Abadi"/>
          <a:cs typeface="Abadi"/>
          <a:sym typeface="Abad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▪"/>
        <a:tabLst/>
        <a:defRPr b="0" baseline="0" cap="none" i="0" spc="0" strike="noStrike" sz="2800" u="none">
          <a:solidFill>
            <a:srgbClr val="000000"/>
          </a:solidFill>
          <a:uFillTx/>
          <a:latin typeface="Abadi"/>
          <a:ea typeface="Abadi"/>
          <a:cs typeface="Abadi"/>
          <a:sym typeface="Abad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badi"/>
          <a:ea typeface="Abadi"/>
          <a:cs typeface="Abadi"/>
          <a:sym typeface="Abad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badi"/>
          <a:ea typeface="Abadi"/>
          <a:cs typeface="Abadi"/>
          <a:sym typeface="Abad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badi"/>
          <a:ea typeface="Abadi"/>
          <a:cs typeface="Abadi"/>
          <a:sym typeface="Abad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Abadi"/>
          <a:ea typeface="Abadi"/>
          <a:cs typeface="Abadi"/>
          <a:sym typeface="Abad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lionweb.io/" TargetMode="External"/><Relationship Id="rId3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lionweb.io/" TargetMode="External"/><Relationship Id="rId3" Type="http://schemas.openxmlformats.org/officeDocument/2006/relationships/hyperlink" Target="https://github.com/lionweb-io" TargetMode="External"/><Relationship Id="rId4" Type="http://schemas.openxmlformats.org/officeDocument/2006/relationships/hyperlink" Target="https://join.slack.com/t/lionweb/shared_invite/zt-2k1k5bsv7-EvC2IABIgSxWrqJNVOZ0HQ" TargetMode="External"/><Relationship Id="rId5" Type="http://schemas.openxmlformats.org/officeDocument/2006/relationships/image" Target="../media/image6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hyperlink" Target="https://lionweb.io/" TargetMode="External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ítulo 1"/>
          <p:cNvSpPr txBox="1"/>
          <p:nvPr>
            <p:ph type="title"/>
          </p:nvPr>
        </p:nvSpPr>
        <p:spPr>
          <a:xfrm>
            <a:off x="558081" y="1195977"/>
            <a:ext cx="8066727" cy="2387601"/>
          </a:xfrm>
          <a:prstGeom prst="rect">
            <a:avLst/>
          </a:prstGeom>
        </p:spPr>
        <p:txBody>
          <a:bodyPr/>
          <a:lstStyle/>
          <a:p>
            <a:pPr defTabSz="749808">
              <a:defRPr sz="4428">
                <a:latin typeface="Poppins Bold"/>
                <a:ea typeface="Poppins Bold"/>
                <a:cs typeface="Poppins Bold"/>
                <a:sym typeface="Poppins Bold"/>
              </a:defRPr>
            </a:pPr>
            <a:r>
              <a:t>LionWeb: </a:t>
            </a:r>
            <a:br/>
            <a:r>
              <a:rPr>
                <a:latin typeface="Poppins Regular"/>
                <a:ea typeface="Poppins Regular"/>
                <a:cs typeface="Poppins Regular"/>
                <a:sym typeface="Poppins Regular"/>
              </a:rPr>
              <a:t>Standards for Models Interoperability</a:t>
            </a:r>
          </a:p>
        </p:txBody>
      </p:sp>
      <p:sp>
        <p:nvSpPr>
          <p:cNvPr id="120" name="Subtítulo 2"/>
          <p:cNvSpPr txBox="1"/>
          <p:nvPr>
            <p:ph type="body" sz="quarter" idx="1"/>
          </p:nvPr>
        </p:nvSpPr>
        <p:spPr>
          <a:xfrm>
            <a:off x="558080" y="3971845"/>
            <a:ext cx="6261318" cy="952740"/>
          </a:xfrm>
          <a:prstGeom prst="rect">
            <a:avLst/>
          </a:prstGeom>
        </p:spPr>
        <p:txBody>
          <a:bodyPr/>
          <a:lstStyle/>
          <a:p>
            <a:pPr>
              <a:defRPr b="1" sz="2400"/>
            </a:pPr>
            <a:r>
              <a:t>Meinte Boersma </a:t>
            </a:r>
            <a:r>
              <a:rPr b="0"/>
              <a:t>/ DSL Consultancy</a:t>
            </a:r>
            <a:endParaRPr b="0"/>
          </a:p>
          <a:p>
            <a:pPr>
              <a:defRPr sz="2400"/>
            </a:pPr>
            <a:r>
              <a:t>&amp; </a:t>
            </a:r>
            <a:r>
              <a:rPr b="1"/>
              <a:t>Pedro J. Molina</a:t>
            </a:r>
            <a:r>
              <a:t>, PhD. / Metadev</a:t>
            </a:r>
          </a:p>
        </p:txBody>
      </p:sp>
      <p:pic>
        <p:nvPicPr>
          <p:cNvPr id="12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33052" y="1055316"/>
            <a:ext cx="3331907" cy="33319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Content</a:t>
            </a:r>
          </a:p>
        </p:txBody>
      </p:sp>
      <p:sp>
        <p:nvSpPr>
          <p:cNvPr id="124" name="Marcador de contenido 2"/>
          <p:cNvSpPr txBox="1"/>
          <p:nvPr>
            <p:ph type="body" idx="1"/>
          </p:nvPr>
        </p:nvSpPr>
        <p:spPr>
          <a:xfrm>
            <a:off x="1774556" y="1825625"/>
            <a:ext cx="9590869" cy="478210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</a:pPr>
            <a:r>
              <a:t>Problem</a:t>
            </a:r>
          </a:p>
          <a:p>
            <a:pPr>
              <a:lnSpc>
                <a:spcPct val="81000"/>
              </a:lnSpc>
            </a:pPr>
            <a:r>
              <a:t>LionWeb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defRPr sz="2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Repository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defRPr sz="2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Serialization format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defRPr sz="2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LionCore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defRPr sz="2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Bulk Protocol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defRPr sz="2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Delta Protocol</a:t>
            </a:r>
          </a:p>
          <a:p>
            <a:pPr>
              <a:lnSpc>
                <a:spcPct val="81000"/>
              </a:lnSpc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Roadmap: derived Models</a:t>
            </a:r>
            <a:endParaRPr sz="2400"/>
          </a:p>
          <a:p>
            <a:pPr>
              <a:lnSpc>
                <a:spcPct val="81000"/>
              </a:lnSpc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Enabling Technology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Use Cases</a:t>
            </a:r>
          </a:p>
          <a:p>
            <a:pPr>
              <a:lnSpc>
                <a:spcPct val="81000"/>
              </a:lnSpc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Conclusions</a:t>
            </a:r>
          </a:p>
          <a:p>
            <a:pPr>
              <a:lnSpc>
                <a:spcPct val="81000"/>
              </a:lnSpc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Call to action</a:t>
            </a:r>
          </a:p>
        </p:txBody>
      </p:sp>
      <p:pic>
        <p:nvPicPr>
          <p:cNvPr id="12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54083" y="1388529"/>
            <a:ext cx="3331907" cy="33319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Problem</a:t>
            </a:r>
          </a:p>
        </p:txBody>
      </p:sp>
      <p:sp>
        <p:nvSpPr>
          <p:cNvPr id="128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/>
          <a:p>
            <a:pPr/>
            <a:r>
              <a:t>MDE(/MBSE) brings many advantages</a:t>
            </a:r>
          </a:p>
          <a:p>
            <a:pPr/>
            <a:r>
              <a:t>Some day-to-day problems also arise in the industry: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Disparity of tools with no easy path for integration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Lack of interoperability and vendor lock-in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Obsolete tools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Fragmented models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LionWeb</a:t>
            </a:r>
          </a:p>
        </p:txBody>
      </p:sp>
      <p:sp>
        <p:nvSpPr>
          <p:cNvPr id="131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/>
          <a:p>
            <a:pPr/>
            <a:r>
              <a:rPr b="1"/>
              <a:t>L</a:t>
            </a:r>
            <a:r>
              <a:t>anguage </a:t>
            </a:r>
            <a:r>
              <a:rPr b="1"/>
              <a:t>I</a:t>
            </a:r>
            <a:r>
              <a:t>nterfaces </a:t>
            </a:r>
            <a:r>
              <a:rPr b="1"/>
              <a:t>on</a:t>
            </a:r>
            <a:r>
              <a:t> the </a:t>
            </a:r>
            <a:r>
              <a:rPr b="1"/>
              <a:t>Web </a:t>
            </a:r>
            <a:r>
              <a:t>— </a:t>
            </a: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2" invalidUrl="" action="" tgtFrame="" tooltip="" history="1" highlightClick="0" endSnd="0"/>
              </a:rPr>
              <a:t>https://lionweb.io/</a:t>
            </a:r>
          </a:p>
          <a:p>
            <a:pPr/>
            <a:r>
              <a:t>An open-source project to define 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standards to make it easy to interchange models between different tools 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integrate tools in real-time 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and provide a durable exchange mechanism over time</a:t>
            </a:r>
          </a:p>
          <a:p>
            <a:pPr>
              <a:spcBef>
                <a:spcPts val="500"/>
              </a:spcBef>
              <a:defRPr sz="2400"/>
            </a:pPr>
            <a:r>
              <a:t>Standards are backed by implementations </a:t>
            </a:r>
          </a:p>
        </p:txBody>
      </p:sp>
      <p:pic>
        <p:nvPicPr>
          <p:cNvPr id="132" name="lionweb-link.png" descr="lionweb-link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92800" y="234901"/>
            <a:ext cx="2652371" cy="26523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LionWeb: Repository</a:t>
            </a:r>
          </a:p>
        </p:txBody>
      </p:sp>
      <p:sp>
        <p:nvSpPr>
          <p:cNvPr id="135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 typeface="Wingdings"/>
              <a:buNone/>
              <a:defRPr b="1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Model Repository</a:t>
            </a:r>
          </a:p>
          <a:p>
            <a:pPr marL="0" indent="0">
              <a:buSzTx/>
              <a:buFont typeface="Wingdings"/>
              <a:buNone/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Provide an API for:</a:t>
            </a:r>
          </a:p>
          <a:p>
            <a:pPr lvl="1" marL="685800" indent="-228600">
              <a:spcBef>
                <a:spcPts val="500"/>
              </a:spcBef>
              <a:defRPr sz="2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storing parts (partitions) of models</a:t>
            </a:r>
          </a:p>
          <a:p>
            <a:pPr lvl="1" marL="685800" indent="-228600">
              <a:spcBef>
                <a:spcPts val="500"/>
              </a:spcBef>
              <a:defRPr sz="2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query models</a:t>
            </a:r>
          </a:p>
          <a:p>
            <a:pPr lvl="1" marL="685800" indent="-228600">
              <a:spcBef>
                <a:spcPts val="500"/>
              </a:spcBef>
              <a:defRPr sz="2400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subscribe to model changes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LionWeb: Serialization format</a:t>
            </a:r>
          </a:p>
        </p:txBody>
      </p:sp>
      <p:sp>
        <p:nvSpPr>
          <p:cNvPr id="138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Serialize models as simple-to-process JSON</a:t>
            </a:r>
          </a:p>
          <a:p>
            <a:pPr lvl="1" marL="685800" indent="-228600"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Works for any modeling language defined through LionCore M3</a:t>
            </a:r>
          </a:p>
          <a:p>
            <a:pPr lvl="1" marL="685800" indent="-228600"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Fault tolerant/resilient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LionWeb: LionCore M3</a:t>
            </a:r>
          </a:p>
        </p:txBody>
      </p:sp>
      <p:sp>
        <p:nvSpPr>
          <p:cNvPr id="141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 typeface="Wingdings"/>
              <a:buNone/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The meta-metamodel that ensures languages share a common shape. </a:t>
            </a:r>
          </a:p>
        </p:txBody>
      </p:sp>
      <p:pic>
        <p:nvPicPr>
          <p:cNvPr id="142" name="metametamodel.png" descr="metametamode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05894" y="2312895"/>
            <a:ext cx="4741746" cy="44858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LionWeb: Bulk Protocol</a:t>
            </a:r>
          </a:p>
        </p:txBody>
      </p:sp>
      <p:sp>
        <p:nvSpPr>
          <p:cNvPr id="145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>
            <a:lvl1pPr>
              <a:buFont typeface="Arial"/>
              <a:buChar char="•"/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For high-efficiency, isolated reads and writes of massive model partitions.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LionWeb: Delta Protocol</a:t>
            </a:r>
          </a:p>
        </p:txBody>
      </p:sp>
      <p:sp>
        <p:nvSpPr>
          <p:cNvPr id="148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Continuous, granular updates and real-time, multi-client collaboration.</a:t>
            </a:r>
          </a:p>
          <a:p>
            <a:pPr lvl="1" marL="685800" indent="-228600"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Loosely based on CQRS: queries + commands </a:t>
            </a:r>
            <a:r>
              <a:rPr>
                <a:latin typeface="Wingdings"/>
                <a:ea typeface="Wingdings"/>
                <a:cs typeface="Wingdings"/>
                <a:sym typeface="Wingdings"/>
              </a:rPr>
              <a:t></a:t>
            </a:r>
            <a:r>
              <a:t> events.</a:t>
            </a:r>
          </a:p>
          <a:p>
            <a:pPr lvl="1" marL="685800" indent="-228600"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Can also be used to synchronize a distributed model.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Roadmap</a:t>
            </a:r>
          </a:p>
        </p:txBody>
      </p:sp>
      <p:sp>
        <p:nvSpPr>
          <p:cNvPr id="151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 typeface="Wingdings"/>
              <a:buNone/>
              <a:defRPr b="1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Derived Models</a:t>
            </a:r>
          </a:p>
          <a:p>
            <a:pPr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Enrich existing information suitable for receivers, with traceability</a:t>
            </a:r>
          </a:p>
          <a:p>
            <a:pPr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Formalism: declarative calculations</a:t>
            </a:r>
          </a:p>
          <a:p>
            <a:pPr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Development starting Q4 2026</a:t>
            </a:r>
          </a:p>
        </p:txBody>
      </p:sp>
      <p:pic>
        <p:nvPicPr>
          <p:cNvPr id="152" name="ref-arch-diagram.png" descr="ref-arch-diagr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33399" y="3272679"/>
            <a:ext cx="5635519" cy="32163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Demo: space!</a:t>
            </a:r>
          </a:p>
        </p:txBody>
      </p:sp>
      <p:sp>
        <p:nvSpPr>
          <p:cNvPr id="155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 typeface="Wingdings"/>
              <a:buNone/>
              <a:defRPr b="1"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Components</a:t>
            </a:r>
          </a:p>
          <a:p>
            <a:pPr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LionWeb server + admin UI — TypeScript</a:t>
            </a:r>
          </a:p>
          <a:p>
            <a:pPr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Model loader — C#</a:t>
            </a:r>
          </a:p>
          <a:p>
            <a:pPr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Model validator — C#</a:t>
            </a:r>
          </a:p>
          <a:p>
            <a:pPr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Simple web client — TypeScript</a:t>
            </a:r>
          </a:p>
          <a:p>
            <a:pPr>
              <a:defRPr>
                <a:solidFill>
                  <a:srgbClr val="3333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Cool web client — TypeScript (Daga)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Enabling technology</a:t>
            </a:r>
          </a:p>
        </p:txBody>
      </p:sp>
      <p:sp>
        <p:nvSpPr>
          <p:cNvPr id="158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72000"/>
              </a:lnSpc>
              <a:buSzTx/>
              <a:buFont typeface="Wingdings"/>
              <a:buNone/>
              <a:defRPr sz="2500"/>
            </a:pPr>
            <a:r>
              <a:t>Use Cases</a:t>
            </a:r>
          </a:p>
          <a:p>
            <a:pPr marL="514350" indent="-514350">
              <a:lnSpc>
                <a:spcPct val="72000"/>
              </a:lnSpc>
              <a:buAutoNum type="arabicPeriod" startAt="1"/>
              <a:defRPr sz="1600"/>
            </a:pPr>
            <a:r>
              <a:t>Integrate modeling tools from different vendors</a:t>
            </a:r>
            <a:endParaRPr sz="2500"/>
          </a:p>
          <a:p>
            <a:pPr lvl="1" marL="685800" indent="-228600">
              <a:lnSpc>
                <a:spcPct val="72000"/>
              </a:lnSpc>
              <a:spcBef>
                <a:spcPts val="500"/>
              </a:spcBef>
              <a:defRPr sz="1200"/>
            </a:pPr>
            <a:r>
              <a:t>Producers, validation, enrichers, transformations, projections, consumers via Bulk API</a:t>
            </a:r>
            <a:endParaRPr sz="2200"/>
          </a:p>
          <a:p>
            <a:pPr lvl="1" marL="0" indent="457200">
              <a:lnSpc>
                <a:spcPct val="72000"/>
              </a:lnSpc>
              <a:spcBef>
                <a:spcPts val="500"/>
              </a:spcBef>
              <a:buSzTx/>
              <a:buFont typeface="Wingdings"/>
              <a:buNone/>
              <a:defRPr sz="1400"/>
            </a:pPr>
          </a:p>
          <a:p>
            <a:pPr marL="514350" indent="-514350">
              <a:lnSpc>
                <a:spcPct val="72000"/>
              </a:lnSpc>
              <a:buAutoNum type="arabicPeriod" startAt="1"/>
              <a:defRPr sz="1600"/>
            </a:pPr>
            <a:r>
              <a:t>Integrate real-time modeling tools from different vendors</a:t>
            </a:r>
            <a:endParaRPr sz="2500"/>
          </a:p>
          <a:p>
            <a:pPr lvl="1" marL="685800" indent="-228600">
              <a:lnSpc>
                <a:spcPct val="72000"/>
              </a:lnSpc>
              <a:spcBef>
                <a:spcPts val="500"/>
              </a:spcBef>
              <a:defRPr sz="1200"/>
            </a:pPr>
            <a:r>
              <a:t>Via Delta Protocol</a:t>
            </a:r>
            <a:endParaRPr sz="2200"/>
          </a:p>
          <a:p>
            <a:pPr lvl="1" marL="0" indent="457200">
              <a:lnSpc>
                <a:spcPct val="72000"/>
              </a:lnSpc>
              <a:spcBef>
                <a:spcPts val="500"/>
              </a:spcBef>
              <a:buSzTx/>
              <a:buFont typeface="Wingdings"/>
              <a:buNone/>
              <a:defRPr sz="1400"/>
            </a:pPr>
          </a:p>
          <a:p>
            <a:pPr marL="514350" indent="-514350">
              <a:lnSpc>
                <a:spcPct val="72000"/>
              </a:lnSpc>
              <a:buAutoNum type="arabicPeriod" startAt="1"/>
              <a:defRPr sz="1600"/>
            </a:pPr>
            <a:r>
              <a:t>Standardize storage and access for big arbitrary models</a:t>
            </a:r>
            <a:endParaRPr sz="2500"/>
          </a:p>
          <a:p>
            <a:pPr lvl="1" marL="685800" indent="-228600">
              <a:lnSpc>
                <a:spcPct val="72000"/>
              </a:lnSpc>
              <a:spcBef>
                <a:spcPts val="500"/>
              </a:spcBef>
              <a:defRPr sz="1200"/>
            </a:pPr>
            <a:r>
              <a:t>Reference Repository implementation</a:t>
            </a:r>
            <a:endParaRPr sz="2200"/>
          </a:p>
          <a:p>
            <a:pPr lvl="1" marL="0" indent="457200">
              <a:lnSpc>
                <a:spcPct val="72000"/>
              </a:lnSpc>
              <a:spcBef>
                <a:spcPts val="500"/>
              </a:spcBef>
              <a:buSzTx/>
              <a:buFont typeface="Wingdings"/>
              <a:buNone/>
              <a:defRPr sz="1400"/>
            </a:pPr>
          </a:p>
          <a:p>
            <a:pPr marL="514350" indent="-514350">
              <a:lnSpc>
                <a:spcPct val="72000"/>
              </a:lnSpc>
              <a:buAutoNum type="arabicPeriod" startAt="1"/>
              <a:defRPr sz="1600"/>
            </a:pPr>
            <a:r>
              <a:t>Migrate models from older versions to new ones in a standardized way</a:t>
            </a:r>
            <a:endParaRPr sz="2500"/>
          </a:p>
          <a:p>
            <a:pPr lvl="1" marL="685800" indent="-228600">
              <a:lnSpc>
                <a:spcPct val="72000"/>
              </a:lnSpc>
              <a:spcBef>
                <a:spcPts val="500"/>
              </a:spcBef>
              <a:defRPr sz="1200"/>
            </a:pPr>
            <a:r>
              <a:t>Schema Evolution support</a:t>
            </a:r>
            <a:endParaRPr sz="2200"/>
          </a:p>
          <a:p>
            <a:pPr lvl="1" marL="0" indent="457200">
              <a:lnSpc>
                <a:spcPct val="72000"/>
              </a:lnSpc>
              <a:spcBef>
                <a:spcPts val="500"/>
              </a:spcBef>
              <a:buSzTx/>
              <a:buFont typeface="Wingdings"/>
              <a:buNone/>
              <a:defRPr sz="1400"/>
            </a:pPr>
          </a:p>
          <a:p>
            <a:pPr lvl="1" marL="514350" indent="-514350">
              <a:lnSpc>
                <a:spcPct val="72000"/>
              </a:lnSpc>
              <a:buAutoNum type="arabicPeriod" startAt="5"/>
              <a:defRPr sz="1600"/>
            </a:pPr>
            <a:r>
              <a:t>Ecosystem of tools</a:t>
            </a:r>
            <a:endParaRPr sz="2200"/>
          </a:p>
          <a:p>
            <a:pPr lvl="1" marL="685800" indent="-228600">
              <a:lnSpc>
                <a:spcPct val="72000"/>
              </a:lnSpc>
              <a:spcBef>
                <a:spcPts val="500"/>
              </a:spcBef>
              <a:defRPr sz="1100"/>
            </a:pPr>
            <a:r>
              <a:t>“LionWeb inside”: Open source and commercial implementations</a:t>
            </a:r>
            <a:endParaRPr sz="2200"/>
          </a:p>
          <a:p>
            <a:pPr lvl="1" marL="685800" indent="-228600">
              <a:lnSpc>
                <a:spcPct val="72000"/>
              </a:lnSpc>
              <a:spcBef>
                <a:spcPts val="500"/>
              </a:spcBef>
              <a:defRPr sz="1100"/>
            </a:pPr>
            <a:r>
              <a:t>Editors, parsers, model repositories, model-transformation engines, validators, code generators, visual editors, projectional editors, in many stacks and languages. Ensemble your modeling IDE with the suitable COTS to your use case.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Conclusion</a:t>
            </a:r>
          </a:p>
        </p:txBody>
      </p:sp>
      <p:sp>
        <p:nvSpPr>
          <p:cNvPr id="161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/>
          <a:p>
            <a:pPr/>
            <a:r>
              <a:t>Open, maturing standards for modeling</a:t>
            </a:r>
          </a:p>
          <a:p>
            <a:pPr/>
            <a:r>
              <a:t>Growing ecosystem of tools across platforms: 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Java, .NET, TypeScript, Kotlin, JetBrains MPS, Python</a:t>
            </a:r>
          </a:p>
          <a:p>
            <a:pPr/>
            <a:r>
              <a:t>Growing support from companies: 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Strumenta, F1RE, DSL Consultancy, Metadev (Daga), Freon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ítulo 1"/>
          <p:cNvSpPr txBox="1"/>
          <p:nvPr>
            <p:ph type="title"/>
          </p:nvPr>
        </p:nvSpPr>
        <p:spPr>
          <a:xfrm>
            <a:off x="388109" y="365125"/>
            <a:ext cx="10977316" cy="1325563"/>
          </a:xfrm>
          <a:prstGeom prst="rect">
            <a:avLst/>
          </a:prstGeom>
        </p:spPr>
        <p:txBody>
          <a:bodyPr/>
          <a:lstStyle/>
          <a:p>
            <a:pPr/>
            <a:r>
              <a:t>Call to Action</a:t>
            </a:r>
          </a:p>
        </p:txBody>
      </p:sp>
      <p:sp>
        <p:nvSpPr>
          <p:cNvPr id="164" name="Marcador de contenido 2"/>
          <p:cNvSpPr txBox="1"/>
          <p:nvPr>
            <p:ph type="body" idx="1"/>
          </p:nvPr>
        </p:nvSpPr>
        <p:spPr>
          <a:xfrm>
            <a:off x="388109" y="1825625"/>
            <a:ext cx="10977316" cy="4351338"/>
          </a:xfrm>
          <a:prstGeom prst="rect">
            <a:avLst/>
          </a:prstGeom>
        </p:spPr>
        <p:txBody>
          <a:bodyPr/>
          <a:lstStyle/>
          <a:p>
            <a:pPr/>
            <a:r>
              <a:t>Take a look: </a:t>
            </a: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2" invalidUrl="" action="" tgtFrame="" tooltip="" history="1" highlightClick="0" endSnd="0"/>
              </a:rPr>
              <a:t>https://lionweb.io/</a:t>
            </a:r>
          </a:p>
          <a:p>
            <a:pPr/>
            <a:r>
              <a:t>Use it: </a:t>
            </a: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3" invalidUrl="" action="" tgtFrame="" tooltip="" history="1" highlightClick="0" endSnd="0"/>
              </a:rPr>
              <a:t>https://github.com/lionweb-io</a:t>
            </a:r>
            <a:r>
              <a:t> </a:t>
            </a:r>
          </a:p>
          <a:p>
            <a:pPr/>
            <a:r>
              <a:t>Collaborate: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Slack — join via </a:t>
            </a: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4" invalidUrl="" action="" tgtFrame="" tooltip="" history="1" highlightClick="0" endSnd="0"/>
              </a:rPr>
              <a:t>https://join.slack.com/t/lionweb/shared_invite/zt-2k1k5bsv7-EvC2IABIgSxWrqJNVOZ0HQ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Open Office Hours first Friday every month</a:t>
            </a:r>
          </a:p>
        </p:txBody>
      </p:sp>
      <p:pic>
        <p:nvPicPr>
          <p:cNvPr id="165" name="slack-link.png" descr="slack-link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211042" y="3689243"/>
            <a:ext cx="3233955" cy="32339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ítulo 1"/>
          <p:cNvSpPr txBox="1"/>
          <p:nvPr>
            <p:ph type="title"/>
          </p:nvPr>
        </p:nvSpPr>
        <p:spPr>
          <a:xfrm>
            <a:off x="561813" y="700032"/>
            <a:ext cx="10507852" cy="2387601"/>
          </a:xfrm>
          <a:prstGeom prst="rect">
            <a:avLst/>
          </a:prstGeom>
        </p:spPr>
        <p:txBody>
          <a:bodyPr/>
          <a:lstStyle/>
          <a:p>
            <a:pPr/>
            <a:r>
              <a:t>Q&amp;A</a:t>
            </a:r>
          </a:p>
        </p:txBody>
      </p:sp>
      <p:sp>
        <p:nvSpPr>
          <p:cNvPr id="168" name="Subtítulo 2"/>
          <p:cNvSpPr txBox="1"/>
          <p:nvPr>
            <p:ph type="body" sz="quarter" idx="1"/>
          </p:nvPr>
        </p:nvSpPr>
        <p:spPr>
          <a:xfrm>
            <a:off x="561813" y="3179708"/>
            <a:ext cx="10507852" cy="1543400"/>
          </a:xfrm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2" invalidUrl="" action="" tgtFrame="" tooltip="" history="1" highlightClick="0" endSnd="0"/>
              </a:rPr>
              <a:t>https://lionweb.io</a:t>
            </a:r>
            <a:r>
              <a:t> </a:t>
            </a:r>
          </a:p>
        </p:txBody>
      </p:sp>
      <p:pic>
        <p:nvPicPr>
          <p:cNvPr id="16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94307" y="1421679"/>
            <a:ext cx="3331906" cy="33319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e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e Offic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